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9" autoAdjust="0"/>
    <p:restoredTop sz="86323" autoAdjust="0"/>
  </p:normalViewPr>
  <p:slideViewPr>
    <p:cSldViewPr snapToGrid="0">
      <p:cViewPr varScale="1">
        <p:scale>
          <a:sx n="73" d="100"/>
          <a:sy n="73" d="100"/>
        </p:scale>
        <p:origin x="714" y="60"/>
      </p:cViewPr>
      <p:guideLst>
        <p:guide orient="horz" pos="2160"/>
        <p:guide pos="3840"/>
      </p:guideLst>
    </p:cSldViewPr>
  </p:slideViewPr>
  <p:outlineViewPr>
    <p:cViewPr>
      <p:scale>
        <a:sx n="33" d="100"/>
        <a:sy n="33" d="100"/>
      </p:scale>
      <p:origin x="0" y="876"/>
    </p:cViewPr>
  </p:outlineViewPr>
  <p:notesTextViewPr>
    <p:cViewPr>
      <p:scale>
        <a:sx n="1" d="1"/>
        <a:sy n="1" d="1"/>
      </p:scale>
      <p:origin x="0" y="0"/>
    </p:cViewPr>
  </p:notesTextViewPr>
  <p:notesViewPr>
    <p:cSldViewPr snapToGrid="0">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97185-64A3-4319-9771-DAAD30277DDE}" type="datetimeFigureOut">
              <a:rPr lang="en-US" smtClean="0"/>
              <a:t>12/20/2018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7628C-50EF-46F0-8AC8-70CD3DCE41C7}" type="slidenum">
              <a:rPr lang="en-US" smtClean="0"/>
              <a:t>‹#›</a:t>
            </a:fld>
            <a:endParaRPr lang="en-US"/>
          </a:p>
        </p:txBody>
      </p:sp>
    </p:spTree>
    <p:extLst>
      <p:ext uri="{BB962C8B-B14F-4D97-AF65-F5344CB8AC3E}">
        <p14:creationId xmlns:p14="http://schemas.microsoft.com/office/powerpoint/2010/main" val="252269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are the challenges which faces the SOA strategies for the enterprise x.</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1</a:t>
            </a:fld>
            <a:endParaRPr lang="en-US"/>
          </a:p>
        </p:txBody>
      </p:sp>
    </p:spTree>
    <p:extLst>
      <p:ext uri="{BB962C8B-B14F-4D97-AF65-F5344CB8AC3E}">
        <p14:creationId xmlns:p14="http://schemas.microsoft.com/office/powerpoint/2010/main" val="298918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Identification of the services provided</a:t>
            </a:r>
            <a:r>
              <a:rPr lang="en-US" baseline="0" dirty="0" smtClean="0">
                <a:latin typeface="Times New Roman" panose="02020603050405020304" pitchFamily="18" charset="0"/>
                <a:cs typeface="Times New Roman" panose="02020603050405020304" pitchFamily="18" charset="0"/>
              </a:rPr>
              <a:t> by the</a:t>
            </a:r>
            <a:r>
              <a:rPr lang="en-US" dirty="0" smtClean="0">
                <a:latin typeface="Times New Roman" panose="02020603050405020304" pitchFamily="18" charset="0"/>
                <a:cs typeface="Times New Roman" panose="02020603050405020304" pitchFamily="18" charset="0"/>
              </a:rPr>
              <a:t> firm can be an issue at time where there</a:t>
            </a:r>
            <a:r>
              <a:rPr lang="en-US" baseline="0" dirty="0" smtClean="0">
                <a:latin typeface="Times New Roman" panose="02020603050405020304" pitchFamily="18" charset="0"/>
                <a:cs typeface="Times New Roman" panose="02020603050405020304" pitchFamily="18" charset="0"/>
              </a:rPr>
              <a:t> is no clear plans by the management .This issue can be solved by service rationalization whereby clear evaluation is done. The other way of solving that issue is the service consolidation which is the redefinition of the firms services in a consolidated manner to meet the objectives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797628C-50EF-46F0-8AC8-70CD3DCE41C7}" type="slidenum">
              <a:rPr lang="en-US" smtClean="0"/>
              <a:t>2</a:t>
            </a:fld>
            <a:endParaRPr lang="en-US"/>
          </a:p>
        </p:txBody>
      </p:sp>
    </p:spTree>
    <p:extLst>
      <p:ext uri="{BB962C8B-B14F-4D97-AF65-F5344CB8AC3E}">
        <p14:creationId xmlns:p14="http://schemas.microsoft.com/office/powerpoint/2010/main" val="1662401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Business</a:t>
            </a:r>
            <a:r>
              <a:rPr lang="en-US" baseline="0" dirty="0" smtClean="0">
                <a:latin typeface="Times New Roman" panose="02020603050405020304" pitchFamily="18" charset="0"/>
                <a:cs typeface="Times New Roman" panose="02020603050405020304" pitchFamily="18" charset="0"/>
              </a:rPr>
              <a:t> usually operate at the given specific resident in the record. This record is the location of the services to be provided by the organization. the challenge can be corrected by using the content based routing . It does not show where the given services is located , therefore the customers will not know the location.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3</a:t>
            </a:fld>
            <a:endParaRPr lang="en-US"/>
          </a:p>
        </p:txBody>
      </p:sp>
    </p:spTree>
    <p:extLst>
      <p:ext uri="{BB962C8B-B14F-4D97-AF65-F5344CB8AC3E}">
        <p14:creationId xmlns:p14="http://schemas.microsoft.com/office/powerpoint/2010/main" val="2191200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issue of simplifying</a:t>
            </a:r>
            <a:r>
              <a:rPr lang="en-US" baseline="0" dirty="0" smtClean="0">
                <a:latin typeface="Times New Roman" panose="02020603050405020304" pitchFamily="18" charset="0"/>
                <a:cs typeface="Times New Roman" panose="02020603050405020304" pitchFamily="18" charset="0"/>
              </a:rPr>
              <a:t> the domains makes work easier by reducing the task to be done in a simplified form which can be addressed confidently by the SOA. Therefore functional domains are the challenges arising from the function of the business and the management can decide to change the way it operate. The is also another challenge based on technological domain which requires the firm to maintain the pace at which the changes in the market occurs. The last domain which brings the challenge is the application based domain which the firm sometimes fail to change to the existing changes thus remains with the old system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4</a:t>
            </a:fld>
            <a:endParaRPr lang="en-US"/>
          </a:p>
        </p:txBody>
      </p:sp>
    </p:spTree>
    <p:extLst>
      <p:ext uri="{BB962C8B-B14F-4D97-AF65-F5344CB8AC3E}">
        <p14:creationId xmlns:p14="http://schemas.microsoft.com/office/powerpoint/2010/main" val="1574538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SOA enterprise needs to have all the service functionality of</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firm so that they</a:t>
            </a:r>
            <a:r>
              <a:rPr lang="en-US" baseline="0" dirty="0" smtClean="0">
                <a:latin typeface="Times New Roman" panose="02020603050405020304" pitchFamily="18" charset="0"/>
                <a:cs typeface="Times New Roman" panose="02020603050405020304" pitchFamily="18" charset="0"/>
              </a:rPr>
              <a:t> can avoid some challenges of not knowing what is suppose to be done in the provision of their services. The issues can be solved by defining the business area. This can be done by having the area map .They can also solve this issue by assigning people to the area so that the can study more about the region.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5</a:t>
            </a:fld>
            <a:endParaRPr lang="en-US"/>
          </a:p>
        </p:txBody>
      </p:sp>
    </p:spTree>
    <p:extLst>
      <p:ext uri="{BB962C8B-B14F-4D97-AF65-F5344CB8AC3E}">
        <p14:creationId xmlns:p14="http://schemas.microsoft.com/office/powerpoint/2010/main" val="423582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For the service to exist in a given area there must be at least few customers who wants the service. You cannot start the</a:t>
            </a:r>
            <a:r>
              <a:rPr lang="en-US" baseline="0" dirty="0" smtClean="0">
                <a:latin typeface="Times New Roman" panose="02020603050405020304" pitchFamily="18" charset="0"/>
                <a:cs typeface="Times New Roman" panose="02020603050405020304" pitchFamily="18" charset="0"/>
              </a:rPr>
              <a:t> provision of the services without even knowing the customer availability. This challenge faces SOA many at times due to poor and rush analysis of the location. This can be overcome by  having a well organized strategy and follow the procedural steps carefully.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6</a:t>
            </a:fld>
            <a:endParaRPr lang="en-US"/>
          </a:p>
        </p:txBody>
      </p:sp>
    </p:spTree>
    <p:extLst>
      <p:ext uri="{BB962C8B-B14F-4D97-AF65-F5344CB8AC3E}">
        <p14:creationId xmlns:p14="http://schemas.microsoft.com/office/powerpoint/2010/main" val="2583357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SOA needs to give the location</a:t>
            </a:r>
            <a:r>
              <a:rPr lang="en-US" baseline="0" dirty="0" smtClean="0">
                <a:latin typeface="Times New Roman" panose="02020603050405020304" pitchFamily="18" charset="0"/>
                <a:cs typeface="Times New Roman" panose="02020603050405020304" pitchFamily="18" charset="0"/>
              </a:rPr>
              <a:t> openness to the services provided to the customers. The should also have intelligent services and the routers which will give support to the provision of their services to the consumers. By doing so they will build trust to their customers in the market and the challenge will be overcome.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7</a:t>
            </a:fld>
            <a:endParaRPr lang="en-US"/>
          </a:p>
        </p:txBody>
      </p:sp>
    </p:spTree>
    <p:extLst>
      <p:ext uri="{BB962C8B-B14F-4D97-AF65-F5344CB8AC3E}">
        <p14:creationId xmlns:p14="http://schemas.microsoft.com/office/powerpoint/2010/main" val="2826736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governing of the data within an organization is done the central governance which form s the committee which will look over the services provision so that the firm is said to be at full service</a:t>
            </a:r>
            <a:r>
              <a:rPr lang="en-US" baseline="0" dirty="0" smtClean="0"/>
              <a:t> and implemented.</a:t>
            </a:r>
            <a:endParaRPr lang="en-US" dirty="0"/>
          </a:p>
        </p:txBody>
      </p:sp>
      <p:sp>
        <p:nvSpPr>
          <p:cNvPr id="4" name="Slide Number Placeholder 3"/>
          <p:cNvSpPr>
            <a:spLocks noGrp="1"/>
          </p:cNvSpPr>
          <p:nvPr>
            <p:ph type="sldNum" sz="quarter" idx="10"/>
          </p:nvPr>
        </p:nvSpPr>
        <p:spPr/>
        <p:txBody>
          <a:bodyPr/>
          <a:lstStyle/>
          <a:p>
            <a:fld id="{7797628C-50EF-46F0-8AC8-70CD3DCE41C7}" type="slidenum">
              <a:rPr lang="en-US" smtClean="0"/>
              <a:t>8</a:t>
            </a:fld>
            <a:endParaRPr lang="en-US"/>
          </a:p>
        </p:txBody>
      </p:sp>
    </p:spTree>
    <p:extLst>
      <p:ext uri="{BB962C8B-B14F-4D97-AF65-F5344CB8AC3E}">
        <p14:creationId xmlns:p14="http://schemas.microsoft.com/office/powerpoint/2010/main" val="3937519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Messaging</a:t>
            </a:r>
            <a:r>
              <a:rPr lang="en-US" baseline="0" dirty="0" smtClean="0">
                <a:latin typeface="Times New Roman" panose="02020603050405020304" pitchFamily="18" charset="0"/>
                <a:cs typeface="Times New Roman" panose="02020603050405020304" pitchFamily="18" charset="0"/>
              </a:rPr>
              <a:t> values particularly for vertical firms enforce standardization on a set of data elements and message formats. But under the individuals levels the standards are not fixed. They can change from one unit to the other within the organization.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9</a:t>
            </a:fld>
            <a:endParaRPr lang="en-US"/>
          </a:p>
        </p:txBody>
      </p:sp>
    </p:spTree>
    <p:extLst>
      <p:ext uri="{BB962C8B-B14F-4D97-AF65-F5344CB8AC3E}">
        <p14:creationId xmlns:p14="http://schemas.microsoft.com/office/powerpoint/2010/main" val="2780400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591982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2754660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2023259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B09C45-ABB2-4C4C-8832-C4E256265E89}" type="datetimeFigureOut">
              <a:rPr lang="en-US" smtClean="0"/>
              <a:t>12/20/2018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61838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5B09C45-ABB2-4C4C-8832-C4E256265E89}" type="datetimeFigureOut">
              <a:rPr lang="en-US" smtClean="0"/>
              <a:t>12/20/2018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109162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B09C45-ABB2-4C4C-8832-C4E256265E89}" type="datetimeFigureOut">
              <a:rPr lang="en-US" smtClean="0"/>
              <a:t>12/20/2018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3437344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09C45-ABB2-4C4C-8832-C4E256265E89}" type="datetimeFigureOut">
              <a:rPr lang="en-US" smtClean="0"/>
              <a:t>12/20/2018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254133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09C45-ABB2-4C4C-8832-C4E256265E89}" type="datetimeFigureOut">
              <a:rPr lang="en-US" smtClean="0"/>
              <a:t>12/20/2018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1538415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09C45-ABB2-4C4C-8832-C4E256265E89}" type="datetimeFigureOut">
              <a:rPr lang="en-US" smtClean="0"/>
              <a:t>12/20/2018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569986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959626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78276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505336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42318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494266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336411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3163339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5B09C45-ABB2-4C4C-8832-C4E256265E89}" type="datetimeFigureOut">
              <a:rPr lang="en-US" smtClean="0"/>
              <a:t>12/20/2018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06544F-65BF-45A9-8DF8-AFD992E18BDA}" type="slidenum">
              <a:rPr lang="en-US" smtClean="0"/>
              <a:t>‹#›</a:t>
            </a:fld>
            <a:endParaRPr lang="en-US"/>
          </a:p>
        </p:txBody>
      </p:sp>
    </p:spTree>
    <p:extLst>
      <p:ext uri="{BB962C8B-B14F-4D97-AF65-F5344CB8AC3E}">
        <p14:creationId xmlns:p14="http://schemas.microsoft.com/office/powerpoint/2010/main" val="28872995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a:latin typeface="Times New Roman" panose="02020603050405020304" pitchFamily="18" charset="0"/>
                <a:cs typeface="Times New Roman" panose="02020603050405020304" pitchFamily="18" charset="0"/>
              </a:rPr>
              <a:t>SOA </a:t>
            </a:r>
            <a:r>
              <a:rPr lang="en-US" sz="2800" dirty="0" smtClean="0">
                <a:latin typeface="Times New Roman" panose="02020603050405020304" pitchFamily="18" charset="0"/>
                <a:cs typeface="Times New Roman" panose="02020603050405020304" pitchFamily="18" charset="0"/>
              </a:rPr>
              <a:t>Strategies for Enterprise X</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9893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42" y="500062"/>
            <a:ext cx="10515600" cy="1325563"/>
          </a:xfrm>
        </p:spPr>
        <p:txBody>
          <a:bodyPr>
            <a:normAutofit/>
          </a:bodyPr>
          <a:lstStyle/>
          <a:p>
            <a:r>
              <a:rPr lang="en-US" sz="2800" dirty="0" smtClean="0">
                <a:latin typeface="Times New Roman" panose="02020603050405020304" pitchFamily="18" charset="0"/>
                <a:cs typeface="Times New Roman" panose="02020603050405020304" pitchFamily="18" charset="0"/>
              </a:rPr>
              <a:t>Service Identification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What is a service ?</a:t>
            </a:r>
          </a:p>
          <a:p>
            <a:r>
              <a:rPr lang="en-US" sz="2400" dirty="0" smtClean="0">
                <a:latin typeface="Times New Roman" panose="02020603050405020304" pitchFamily="18" charset="0"/>
                <a:cs typeface="Times New Roman" panose="02020603050405020304" pitchFamily="18" charset="0"/>
              </a:rPr>
              <a:t>What is the business functionality to be provided by a given service?</a:t>
            </a:r>
          </a:p>
          <a:p>
            <a:r>
              <a:rPr lang="en-US" sz="2400" dirty="0" smtClean="0">
                <a:latin typeface="Times New Roman" panose="02020603050405020304" pitchFamily="18" charset="0"/>
                <a:cs typeface="Times New Roman" panose="02020603050405020304" pitchFamily="18" charset="0"/>
              </a:rPr>
              <a:t>What is the optimal granularity of the services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045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Location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Where should service be located within the enterprise?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465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Domain Definition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should services be grouped together into logical domains?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1420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Packaging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is existing functionality within legacy mainframe systems to be re-engineered or wrapped into reusable services?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44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Services Orchestration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are composite services to be orchestrated?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389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Routing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are services requests from service consumers to be routed to the appropriate service or service domain?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828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Governance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will the enterprise exercise governance processes to administer and maintain services?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870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Messaging Standards Adoption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will the enterprise adopt a given standard consistently?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998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Architectural Dimension of SOA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Overview of a SOA</a:t>
            </a:r>
          </a:p>
        </p:txBody>
      </p:sp>
      <p:sp>
        <p:nvSpPr>
          <p:cNvPr id="4" name="Rectangle 3"/>
          <p:cNvSpPr/>
          <p:nvPr/>
        </p:nvSpPr>
        <p:spPr>
          <a:xfrm>
            <a:off x="4141950" y="5249199"/>
            <a:ext cx="2657281" cy="63239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Infrastructure</a:t>
            </a:r>
            <a:endParaRPr lang="en-US" sz="1200" dirty="0"/>
          </a:p>
        </p:txBody>
      </p:sp>
      <p:sp>
        <p:nvSpPr>
          <p:cNvPr id="5" name="Rectangle 4"/>
          <p:cNvSpPr/>
          <p:nvPr/>
        </p:nvSpPr>
        <p:spPr>
          <a:xfrm>
            <a:off x="4047565" y="2500341"/>
            <a:ext cx="1048870" cy="914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Software services</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5553635" y="2449839"/>
            <a:ext cx="1164914" cy="914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information</a:t>
            </a:r>
            <a:endParaRPr lang="en-US" sz="1200" dirty="0">
              <a:latin typeface="Times New Roman" panose="02020603050405020304" pitchFamily="18" charset="0"/>
              <a:cs typeface="Times New Roman" panose="02020603050405020304" pitchFamily="18" charset="0"/>
            </a:endParaRPr>
          </a:p>
        </p:txBody>
      </p:sp>
      <p:sp>
        <p:nvSpPr>
          <p:cNvPr id="7" name="Up-Down Arrow 6"/>
          <p:cNvSpPr/>
          <p:nvPr/>
        </p:nvSpPr>
        <p:spPr>
          <a:xfrm>
            <a:off x="4222377" y="3474290"/>
            <a:ext cx="1048870" cy="1725988"/>
          </a:xfrm>
          <a:prstGeom prst="upDownArrow">
            <a:avLst>
              <a:gd name="adj1" fmla="val 60256"/>
              <a:gd name="adj2" fmla="val 52132"/>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lifecycle support &amp; execution environment</a:t>
            </a:r>
            <a:endParaRPr lang="en-US" sz="1200" dirty="0">
              <a:latin typeface="Times New Roman" panose="02020603050405020304" pitchFamily="18" charset="0"/>
              <a:cs typeface="Times New Roman" panose="02020603050405020304" pitchFamily="18" charset="0"/>
            </a:endParaRPr>
          </a:p>
        </p:txBody>
      </p:sp>
      <p:sp>
        <p:nvSpPr>
          <p:cNvPr id="9" name="Up-Down Arrow 8"/>
          <p:cNvSpPr/>
          <p:nvPr/>
        </p:nvSpPr>
        <p:spPr>
          <a:xfrm>
            <a:off x="5446058" y="3364239"/>
            <a:ext cx="1353173" cy="1834458"/>
          </a:xfrm>
          <a:prstGeom prst="up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Information storage</a:t>
            </a:r>
            <a:endParaRPr lang="en-US" sz="1200" dirty="0">
              <a:latin typeface="Times New Roman" panose="02020603050405020304" pitchFamily="18" charset="0"/>
              <a:cs typeface="Times New Roman" panose="02020603050405020304" pitchFamily="18" charset="0"/>
            </a:endParaRPr>
          </a:p>
        </p:txBody>
      </p:sp>
      <p:sp>
        <p:nvSpPr>
          <p:cNvPr id="10" name="Left-Right Arrow 9"/>
          <p:cNvSpPr/>
          <p:nvPr/>
        </p:nvSpPr>
        <p:spPr>
          <a:xfrm>
            <a:off x="2568388" y="2649071"/>
            <a:ext cx="1398496" cy="825219"/>
          </a:xfrm>
          <a:prstGeom prst="leftRightArrow">
            <a:avLst>
              <a:gd name="adj1" fmla="val 6955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operation</a:t>
            </a:r>
            <a:endParaRPr lang="en-US" sz="1200" dirty="0">
              <a:latin typeface="Times New Roman" panose="02020603050405020304" pitchFamily="18" charset="0"/>
              <a:cs typeface="Times New Roman" panose="02020603050405020304" pitchFamily="18" charset="0"/>
            </a:endParaRPr>
          </a:p>
        </p:txBody>
      </p:sp>
      <p:sp>
        <p:nvSpPr>
          <p:cNvPr id="11" name="Left-Right Arrow 10"/>
          <p:cNvSpPr/>
          <p:nvPr/>
        </p:nvSpPr>
        <p:spPr>
          <a:xfrm>
            <a:off x="2326341" y="5198696"/>
            <a:ext cx="1734927" cy="842665"/>
          </a:xfrm>
          <a:prstGeom prst="leftRightArrow">
            <a:avLst>
              <a:gd name="adj1" fmla="val 7516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Technical operation &amp;</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Development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3629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SOA Logical Architecture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1"/>
            <a:ext cx="8596668" cy="4110962"/>
          </a:xfrm>
        </p:spPr>
        <p:txBody>
          <a:bodyPr/>
          <a:lstStyle/>
          <a:p>
            <a:pPr marL="0" indent="0">
              <a:buNone/>
            </a:pPr>
            <a:endParaRPr lang="en-US" dirty="0"/>
          </a:p>
        </p:txBody>
      </p:sp>
      <p:sp>
        <p:nvSpPr>
          <p:cNvPr id="4" name="Rectangle 3"/>
          <p:cNvSpPr/>
          <p:nvPr/>
        </p:nvSpPr>
        <p:spPr>
          <a:xfrm>
            <a:off x="4958366" y="2160590"/>
            <a:ext cx="1210614" cy="5562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Canonical data model</a:t>
            </a:r>
            <a:endParaRPr lang="en-US" sz="1200" dirty="0">
              <a:latin typeface="Times New Roman" panose="02020603050405020304" pitchFamily="18" charset="0"/>
              <a:cs typeface="Times New Roman" panose="02020603050405020304" pitchFamily="18" charset="0"/>
            </a:endParaRPr>
          </a:p>
        </p:txBody>
      </p:sp>
      <p:cxnSp>
        <p:nvCxnSpPr>
          <p:cNvPr id="11" name="Straight Arrow Connector 10"/>
          <p:cNvCxnSpPr/>
          <p:nvPr/>
        </p:nvCxnSpPr>
        <p:spPr>
          <a:xfrm>
            <a:off x="5563673" y="2716858"/>
            <a:ext cx="0" cy="553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975668" y="3289022"/>
            <a:ext cx="1210614" cy="578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Canonical entity</a:t>
            </a:r>
            <a:endParaRPr lang="en-US" sz="1200" dirty="0">
              <a:latin typeface="Times New Roman" panose="02020603050405020304" pitchFamily="18" charset="0"/>
              <a:cs typeface="Times New Roman" panose="02020603050405020304" pitchFamily="18" charset="0"/>
            </a:endParaRPr>
          </a:p>
        </p:txBody>
      </p:sp>
      <p:sp>
        <p:nvSpPr>
          <p:cNvPr id="15" name="Rectangle 14"/>
          <p:cNvSpPr/>
          <p:nvPr/>
        </p:nvSpPr>
        <p:spPr>
          <a:xfrm>
            <a:off x="4911273" y="4317222"/>
            <a:ext cx="1339403" cy="4994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Shared message data</a:t>
            </a:r>
            <a:endParaRPr lang="en-US" sz="1200" dirty="0">
              <a:latin typeface="Times New Roman" panose="02020603050405020304" pitchFamily="18" charset="0"/>
              <a:cs typeface="Times New Roman" panose="02020603050405020304" pitchFamily="18" charset="0"/>
            </a:endParaRPr>
          </a:p>
        </p:txBody>
      </p:sp>
      <p:sp>
        <p:nvSpPr>
          <p:cNvPr id="19" name="Rectangle 18"/>
          <p:cNvSpPr/>
          <p:nvPr/>
        </p:nvSpPr>
        <p:spPr>
          <a:xfrm>
            <a:off x="4911274" y="5241741"/>
            <a:ext cx="1339402" cy="6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Shared service interface</a:t>
            </a:r>
            <a:endParaRPr lang="en-US" sz="1200" dirty="0">
              <a:latin typeface="Times New Roman" panose="02020603050405020304" pitchFamily="18" charset="0"/>
              <a:cs typeface="Times New Roman" panose="02020603050405020304" pitchFamily="18" charset="0"/>
            </a:endParaRPr>
          </a:p>
        </p:txBody>
      </p:sp>
      <p:sp>
        <p:nvSpPr>
          <p:cNvPr id="20" name="Rectangle 19"/>
          <p:cNvSpPr/>
          <p:nvPr/>
        </p:nvSpPr>
        <p:spPr>
          <a:xfrm>
            <a:off x="7272942" y="3212010"/>
            <a:ext cx="1098326" cy="655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Installable software</a:t>
            </a:r>
            <a:endParaRPr lang="en-US" sz="1200" dirty="0">
              <a:latin typeface="Times New Roman" panose="02020603050405020304" pitchFamily="18" charset="0"/>
              <a:cs typeface="Times New Roman" panose="02020603050405020304" pitchFamily="18" charset="0"/>
            </a:endParaRPr>
          </a:p>
        </p:txBody>
      </p:sp>
      <p:sp>
        <p:nvSpPr>
          <p:cNvPr id="21" name="Rectangle 20"/>
          <p:cNvSpPr/>
          <p:nvPr/>
        </p:nvSpPr>
        <p:spPr>
          <a:xfrm>
            <a:off x="7272942" y="4317223"/>
            <a:ext cx="1098326" cy="627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Application component</a:t>
            </a:r>
            <a:endParaRPr lang="en-US" sz="1200" dirty="0">
              <a:latin typeface="Times New Roman" panose="02020603050405020304" pitchFamily="18" charset="0"/>
              <a:cs typeface="Times New Roman" panose="02020603050405020304" pitchFamily="18" charset="0"/>
            </a:endParaRPr>
          </a:p>
        </p:txBody>
      </p:sp>
      <p:sp>
        <p:nvSpPr>
          <p:cNvPr id="22" name="Rectangle 21"/>
          <p:cNvSpPr/>
          <p:nvPr/>
        </p:nvSpPr>
        <p:spPr>
          <a:xfrm>
            <a:off x="7269320" y="5284202"/>
            <a:ext cx="1098326" cy="6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Shared service</a:t>
            </a:r>
            <a:endParaRPr lang="en-US" sz="1200" dirty="0">
              <a:latin typeface="Times New Roman" panose="02020603050405020304" pitchFamily="18" charset="0"/>
              <a:cs typeface="Times New Roman" panose="02020603050405020304" pitchFamily="18" charset="0"/>
            </a:endParaRPr>
          </a:p>
        </p:txBody>
      </p:sp>
      <p:sp>
        <p:nvSpPr>
          <p:cNvPr id="23" name="Rectangle 22"/>
          <p:cNvSpPr/>
          <p:nvPr/>
        </p:nvSpPr>
        <p:spPr>
          <a:xfrm>
            <a:off x="2704563" y="5241739"/>
            <a:ext cx="1184445" cy="6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event taxonomy</a:t>
            </a:r>
            <a:endParaRPr lang="en-US" sz="1200" dirty="0">
              <a:latin typeface="Times New Roman" panose="02020603050405020304" pitchFamily="18" charset="0"/>
              <a:cs typeface="Times New Roman" panose="02020603050405020304" pitchFamily="18" charset="0"/>
            </a:endParaRPr>
          </a:p>
        </p:txBody>
      </p:sp>
      <p:sp>
        <p:nvSpPr>
          <p:cNvPr id="24" name="Rectangle 23"/>
          <p:cNvSpPr/>
          <p:nvPr/>
        </p:nvSpPr>
        <p:spPr>
          <a:xfrm>
            <a:off x="2704564" y="4317221"/>
            <a:ext cx="1184444" cy="4994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event</a:t>
            </a:r>
            <a:endParaRPr lang="en-US" sz="1200" dirty="0">
              <a:latin typeface="Times New Roman" panose="02020603050405020304" pitchFamily="18" charset="0"/>
              <a:cs typeface="Times New Roman" panose="02020603050405020304" pitchFamily="18" charset="0"/>
            </a:endParaRPr>
          </a:p>
        </p:txBody>
      </p:sp>
      <p:sp>
        <p:nvSpPr>
          <p:cNvPr id="25" name="Rectangle 24"/>
          <p:cNvSpPr/>
          <p:nvPr/>
        </p:nvSpPr>
        <p:spPr>
          <a:xfrm>
            <a:off x="2704563" y="3289022"/>
            <a:ext cx="1184445" cy="578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process</a:t>
            </a:r>
            <a:endParaRPr lang="en-US" sz="1200" dirty="0">
              <a:latin typeface="Times New Roman" panose="02020603050405020304" pitchFamily="18" charset="0"/>
              <a:cs typeface="Times New Roman" panose="02020603050405020304" pitchFamily="18" charset="0"/>
            </a:endParaRPr>
          </a:p>
        </p:txBody>
      </p:sp>
      <p:cxnSp>
        <p:nvCxnSpPr>
          <p:cNvPr id="27" name="Straight Arrow Connector 26"/>
          <p:cNvCxnSpPr/>
          <p:nvPr/>
        </p:nvCxnSpPr>
        <p:spPr>
          <a:xfrm flipH="1" flipV="1">
            <a:off x="5563673" y="3867986"/>
            <a:ext cx="34605" cy="449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flipV="1">
            <a:off x="5598278" y="4816698"/>
            <a:ext cx="2" cy="425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6302192" y="5692462"/>
            <a:ext cx="871340" cy="13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6285284" y="4816698"/>
            <a:ext cx="888248" cy="566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6302192" y="4631033"/>
            <a:ext cx="8713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21" idx="2"/>
          </p:cNvCxnSpPr>
          <p:nvPr/>
        </p:nvCxnSpPr>
        <p:spPr>
          <a:xfrm flipH="1">
            <a:off x="7818483" y="4944843"/>
            <a:ext cx="3622" cy="296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endCxn id="20" idx="2"/>
          </p:cNvCxnSpPr>
          <p:nvPr/>
        </p:nvCxnSpPr>
        <p:spPr>
          <a:xfrm flipV="1">
            <a:off x="7818483" y="3867986"/>
            <a:ext cx="3622" cy="406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3296785" y="4816698"/>
            <a:ext cx="0" cy="425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endCxn id="25" idx="2"/>
          </p:cNvCxnSpPr>
          <p:nvPr/>
        </p:nvCxnSpPr>
        <p:spPr>
          <a:xfrm flipV="1">
            <a:off x="3296785" y="3867986"/>
            <a:ext cx="1" cy="425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3940525" y="4631033"/>
            <a:ext cx="8632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623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Service Oriented </a:t>
            </a: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pplication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506828"/>
            <a:ext cx="8596668" cy="4984123"/>
          </a:xfrm>
        </p:spPr>
        <p:txBody>
          <a:bodyPr/>
          <a:lstStyle/>
          <a:p>
            <a:endParaRPr lang="en-US" dirty="0"/>
          </a:p>
        </p:txBody>
      </p:sp>
      <p:sp>
        <p:nvSpPr>
          <p:cNvPr id="4" name="Rectangle 3"/>
          <p:cNvSpPr/>
          <p:nvPr/>
        </p:nvSpPr>
        <p:spPr>
          <a:xfrm>
            <a:off x="4351040" y="1881132"/>
            <a:ext cx="1676271" cy="746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Web application</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4555898" y="2963933"/>
            <a:ext cx="1266553" cy="57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Integration services</a:t>
            </a:r>
            <a:endParaRPr lang="en-US" sz="1200" dirty="0">
              <a:latin typeface="Times New Roman" panose="02020603050405020304" pitchFamily="18" charset="0"/>
              <a:cs typeface="Times New Roman" panose="02020603050405020304" pitchFamily="18" charset="0"/>
            </a:endParaRPr>
          </a:p>
        </p:txBody>
      </p:sp>
      <p:sp>
        <p:nvSpPr>
          <p:cNvPr id="8" name="Rectangle 7"/>
          <p:cNvSpPr/>
          <p:nvPr/>
        </p:nvSpPr>
        <p:spPr>
          <a:xfrm>
            <a:off x="3810127" y="3853748"/>
            <a:ext cx="1081826" cy="515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Services</a:t>
            </a:r>
            <a:endParaRPr lang="en-US" sz="1200" dirty="0">
              <a:latin typeface="Times New Roman" panose="02020603050405020304" pitchFamily="18" charset="0"/>
              <a:cs typeface="Times New Roman" panose="02020603050405020304" pitchFamily="18" charset="0"/>
            </a:endParaRPr>
          </a:p>
        </p:txBody>
      </p:sp>
      <p:sp>
        <p:nvSpPr>
          <p:cNvPr id="9" name="Rectangle 8"/>
          <p:cNvSpPr/>
          <p:nvPr/>
        </p:nvSpPr>
        <p:spPr>
          <a:xfrm>
            <a:off x="5343314" y="3879310"/>
            <a:ext cx="958274" cy="515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services</a:t>
            </a:r>
            <a:endParaRPr lang="en-US" sz="1200" dirty="0">
              <a:latin typeface="Times New Roman" panose="02020603050405020304" pitchFamily="18" charset="0"/>
              <a:cs typeface="Times New Roman" panose="02020603050405020304" pitchFamily="18" charset="0"/>
            </a:endParaRPr>
          </a:p>
        </p:txBody>
      </p:sp>
      <p:sp>
        <p:nvSpPr>
          <p:cNvPr id="10" name="Rectangle 9"/>
          <p:cNvSpPr/>
          <p:nvPr/>
        </p:nvSpPr>
        <p:spPr>
          <a:xfrm>
            <a:off x="4555898" y="4587328"/>
            <a:ext cx="1090476" cy="61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Data access services</a:t>
            </a:r>
          </a:p>
        </p:txBody>
      </p:sp>
      <p:sp>
        <p:nvSpPr>
          <p:cNvPr id="11" name="Rectangle 10"/>
          <p:cNvSpPr/>
          <p:nvPr/>
        </p:nvSpPr>
        <p:spPr>
          <a:xfrm>
            <a:off x="5870759" y="4601062"/>
            <a:ext cx="1306199" cy="61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Data access services</a:t>
            </a:r>
          </a:p>
        </p:txBody>
      </p:sp>
      <p:sp>
        <p:nvSpPr>
          <p:cNvPr id="12" name="Rectangle 11"/>
          <p:cNvSpPr/>
          <p:nvPr/>
        </p:nvSpPr>
        <p:spPr>
          <a:xfrm>
            <a:off x="3048863" y="4574665"/>
            <a:ext cx="1282650" cy="61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Data access services</a:t>
            </a:r>
            <a:endParaRPr lang="en-US" sz="1200" dirty="0">
              <a:latin typeface="Times New Roman" panose="02020603050405020304" pitchFamily="18" charset="0"/>
              <a:cs typeface="Times New Roman" panose="02020603050405020304" pitchFamily="18" charset="0"/>
            </a:endParaRPr>
          </a:p>
        </p:txBody>
      </p:sp>
      <p:sp>
        <p:nvSpPr>
          <p:cNvPr id="13" name="Rectangle 12"/>
          <p:cNvSpPr/>
          <p:nvPr/>
        </p:nvSpPr>
        <p:spPr>
          <a:xfrm>
            <a:off x="4414424" y="5749001"/>
            <a:ext cx="1414669" cy="543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Databases</a:t>
            </a:r>
            <a:endParaRPr lang="en-US" sz="1200" dirty="0">
              <a:latin typeface="Times New Roman" panose="02020603050405020304" pitchFamily="18" charset="0"/>
              <a:cs typeface="Times New Roman" panose="02020603050405020304" pitchFamily="18" charset="0"/>
            </a:endParaRPr>
          </a:p>
        </p:txBody>
      </p:sp>
      <p:cxnSp>
        <p:nvCxnSpPr>
          <p:cNvPr id="15" name="Straight Arrow Connector 14"/>
          <p:cNvCxnSpPr>
            <a:endCxn id="7" idx="0"/>
          </p:cNvCxnSpPr>
          <p:nvPr/>
        </p:nvCxnSpPr>
        <p:spPr>
          <a:xfrm flipH="1">
            <a:off x="5189175" y="2628106"/>
            <a:ext cx="1011" cy="33582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p:cNvCxnSpPr/>
          <p:nvPr/>
        </p:nvCxnSpPr>
        <p:spPr>
          <a:xfrm rot="5400000" flipH="1" flipV="1">
            <a:off x="4370241" y="3642530"/>
            <a:ext cx="271511" cy="99804"/>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5400000" flipH="1" flipV="1">
            <a:off x="5398822" y="3627149"/>
            <a:ext cx="318024" cy="177079"/>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6200000" flipV="1">
            <a:off x="4182923" y="5345343"/>
            <a:ext cx="500402" cy="245549"/>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4975668" y="5217915"/>
            <a:ext cx="0" cy="50040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Elbow Connector 66"/>
          <p:cNvCxnSpPr/>
          <p:nvPr/>
        </p:nvCxnSpPr>
        <p:spPr>
          <a:xfrm rot="5400000">
            <a:off x="5578891" y="5273019"/>
            <a:ext cx="500405" cy="390194"/>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Elbow Connector 83"/>
          <p:cNvCxnSpPr/>
          <p:nvPr/>
        </p:nvCxnSpPr>
        <p:spPr>
          <a:xfrm rot="16200000" flipH="1">
            <a:off x="4710462" y="4318940"/>
            <a:ext cx="302513" cy="284855"/>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9" name="Elbow Connector 88"/>
          <p:cNvCxnSpPr/>
          <p:nvPr/>
        </p:nvCxnSpPr>
        <p:spPr>
          <a:xfrm rot="5400000" flipH="1" flipV="1">
            <a:off x="6013049" y="4386910"/>
            <a:ext cx="264556" cy="186872"/>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9" name="Elbow Connector 98"/>
          <p:cNvCxnSpPr/>
          <p:nvPr/>
        </p:nvCxnSpPr>
        <p:spPr>
          <a:xfrm rot="5400000" flipH="1" flipV="1">
            <a:off x="5283842" y="4415609"/>
            <a:ext cx="212434" cy="158473"/>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Elbow Connector 106"/>
          <p:cNvCxnSpPr/>
          <p:nvPr/>
        </p:nvCxnSpPr>
        <p:spPr>
          <a:xfrm rot="5400000" flipH="1" flipV="1">
            <a:off x="3806226" y="4379671"/>
            <a:ext cx="226597" cy="163392"/>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924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Enterprise Application Integration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677334" y="1326525"/>
            <a:ext cx="8596668" cy="4714838"/>
          </a:xfrm>
        </p:spPr>
        <p:txBody>
          <a:bodyPr/>
          <a:lstStyle/>
          <a:p>
            <a:endParaRPr lang="en-US" dirty="0"/>
          </a:p>
        </p:txBody>
      </p:sp>
      <p:sp>
        <p:nvSpPr>
          <p:cNvPr id="4" name="Hexagon 3"/>
          <p:cNvSpPr/>
          <p:nvPr/>
        </p:nvSpPr>
        <p:spPr>
          <a:xfrm>
            <a:off x="4121240" y="2766681"/>
            <a:ext cx="2421228" cy="190834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Times New Roman" panose="02020603050405020304" pitchFamily="18" charset="0"/>
                <a:cs typeface="Times New Roman" panose="02020603050405020304" pitchFamily="18" charset="0"/>
              </a:rPr>
              <a:t>EAI</a:t>
            </a:r>
            <a:endParaRPr lang="en-US" sz="2400" dirty="0">
              <a:latin typeface="Times New Roman" panose="02020603050405020304" pitchFamily="18" charset="0"/>
              <a:cs typeface="Times New Roman" panose="02020603050405020304" pitchFamily="18" charset="0"/>
            </a:endParaRPr>
          </a:p>
        </p:txBody>
      </p:sp>
      <p:sp>
        <p:nvSpPr>
          <p:cNvPr id="5" name="Hexagon 4"/>
          <p:cNvSpPr/>
          <p:nvPr/>
        </p:nvSpPr>
        <p:spPr>
          <a:xfrm>
            <a:off x="4103422" y="1891958"/>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Enterprise Architecture Design</a:t>
            </a:r>
            <a:endParaRPr lang="en-US" sz="1200" dirty="0">
              <a:latin typeface="Times New Roman" panose="02020603050405020304" pitchFamily="18" charset="0"/>
              <a:cs typeface="Times New Roman" panose="02020603050405020304" pitchFamily="18" charset="0"/>
            </a:endParaRPr>
          </a:p>
        </p:txBody>
      </p:sp>
      <p:sp>
        <p:nvSpPr>
          <p:cNvPr id="6" name="Hexagon 5"/>
          <p:cNvSpPr/>
          <p:nvPr/>
        </p:nvSpPr>
        <p:spPr>
          <a:xfrm>
            <a:off x="6029934" y="2364703"/>
            <a:ext cx="1273418" cy="120202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Data integration &amp;interoperability</a:t>
            </a:r>
            <a:endParaRPr lang="en-US" sz="1200" dirty="0">
              <a:latin typeface="Times New Roman" panose="02020603050405020304" pitchFamily="18" charset="0"/>
              <a:cs typeface="Times New Roman" panose="02020603050405020304" pitchFamily="18" charset="0"/>
            </a:endParaRPr>
          </a:p>
        </p:txBody>
      </p:sp>
      <p:sp>
        <p:nvSpPr>
          <p:cNvPr id="7" name="Hexagon 6"/>
          <p:cNvSpPr/>
          <p:nvPr/>
        </p:nvSpPr>
        <p:spPr>
          <a:xfrm>
            <a:off x="5181944" y="1930400"/>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Service oriented Architecture</a:t>
            </a:r>
            <a:endParaRPr lang="en-US" sz="1200" dirty="0">
              <a:latin typeface="Times New Roman" panose="02020603050405020304" pitchFamily="18" charset="0"/>
              <a:cs typeface="Times New Roman" panose="02020603050405020304" pitchFamily="18" charset="0"/>
            </a:endParaRPr>
          </a:p>
        </p:txBody>
      </p:sp>
      <p:sp>
        <p:nvSpPr>
          <p:cNvPr id="8" name="Hexagon 7"/>
          <p:cNvSpPr/>
          <p:nvPr/>
        </p:nvSpPr>
        <p:spPr>
          <a:xfrm>
            <a:off x="3440592" y="2816636"/>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Service roadmaps</a:t>
            </a:r>
            <a:endParaRPr lang="en-US" sz="1200" dirty="0">
              <a:latin typeface="Times New Roman" panose="02020603050405020304" pitchFamily="18" charset="0"/>
              <a:cs typeface="Times New Roman" panose="02020603050405020304" pitchFamily="18" charset="0"/>
            </a:endParaRPr>
          </a:p>
        </p:txBody>
      </p:sp>
      <p:sp>
        <p:nvSpPr>
          <p:cNvPr id="9" name="Hexagon 8"/>
          <p:cNvSpPr/>
          <p:nvPr/>
        </p:nvSpPr>
        <p:spPr>
          <a:xfrm>
            <a:off x="4672329" y="4422136"/>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Web services</a:t>
            </a:r>
            <a:endParaRPr lang="en-US" sz="1200" dirty="0">
              <a:latin typeface="Times New Roman" panose="02020603050405020304" pitchFamily="18" charset="0"/>
              <a:cs typeface="Times New Roman" panose="02020603050405020304" pitchFamily="18" charset="0"/>
            </a:endParaRPr>
          </a:p>
        </p:txBody>
      </p:sp>
      <p:sp>
        <p:nvSpPr>
          <p:cNvPr id="10" name="Hexagon 9"/>
          <p:cNvSpPr/>
          <p:nvPr/>
        </p:nvSpPr>
        <p:spPr>
          <a:xfrm>
            <a:off x="3573070" y="3878363"/>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Bespoke Development</a:t>
            </a:r>
            <a:endParaRPr lang="en-US" sz="1200" dirty="0">
              <a:latin typeface="Times New Roman" panose="02020603050405020304" pitchFamily="18" charset="0"/>
              <a:cs typeface="Times New Roman" panose="02020603050405020304" pitchFamily="18" charset="0"/>
            </a:endParaRPr>
          </a:p>
        </p:txBody>
      </p:sp>
      <p:sp>
        <p:nvSpPr>
          <p:cNvPr id="11" name="Hexagon 10"/>
          <p:cNvSpPr/>
          <p:nvPr/>
        </p:nvSpPr>
        <p:spPr>
          <a:xfrm>
            <a:off x="5867063" y="3878362"/>
            <a:ext cx="1436290" cy="119864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Unstructured information management architecture</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779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Application Leaders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622739"/>
            <a:ext cx="8596668" cy="4418624"/>
          </a:xfrm>
        </p:spPr>
        <p:txBody>
          <a:bodyPr/>
          <a:lstStyle/>
          <a:p>
            <a:endParaRPr lang="en-US" dirty="0"/>
          </a:p>
        </p:txBody>
      </p:sp>
      <p:sp>
        <p:nvSpPr>
          <p:cNvPr id="4" name="Rounded Rectangle 3"/>
          <p:cNvSpPr/>
          <p:nvPr/>
        </p:nvSpPr>
        <p:spPr>
          <a:xfrm>
            <a:off x="4185633" y="3503053"/>
            <a:ext cx="179016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Times New Roman" panose="02020603050405020304" pitchFamily="18" charset="0"/>
                <a:cs typeface="Times New Roman" panose="02020603050405020304" pitchFamily="18" charset="0"/>
              </a:rPr>
              <a:t>Product Manager</a:t>
            </a:r>
            <a:endParaRPr lang="en-US" sz="2400" dirty="0">
              <a:latin typeface="Times New Roman" panose="02020603050405020304" pitchFamily="18" charset="0"/>
              <a:cs typeface="Times New Roman" panose="02020603050405020304" pitchFamily="18" charset="0"/>
            </a:endParaRPr>
          </a:p>
        </p:txBody>
      </p:sp>
      <p:sp>
        <p:nvSpPr>
          <p:cNvPr id="5" name="Oval 4"/>
          <p:cNvSpPr/>
          <p:nvPr/>
        </p:nvSpPr>
        <p:spPr>
          <a:xfrm>
            <a:off x="6532426" y="4448027"/>
            <a:ext cx="1194898" cy="10788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Product Delivery Teams</a:t>
            </a:r>
            <a:endParaRPr lang="en-US" sz="1200" dirty="0">
              <a:latin typeface="Times New Roman" panose="02020603050405020304" pitchFamily="18" charset="0"/>
              <a:cs typeface="Times New Roman" panose="02020603050405020304" pitchFamily="18" charset="0"/>
            </a:endParaRPr>
          </a:p>
        </p:txBody>
      </p:sp>
      <p:sp>
        <p:nvSpPr>
          <p:cNvPr id="6" name="Oval 5"/>
          <p:cNvSpPr/>
          <p:nvPr/>
        </p:nvSpPr>
        <p:spPr>
          <a:xfrm>
            <a:off x="6532425" y="2691895"/>
            <a:ext cx="1076589" cy="994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Strategy</a:t>
            </a:r>
            <a:endParaRPr lang="en-US" sz="1200" dirty="0">
              <a:latin typeface="Times New Roman" panose="02020603050405020304" pitchFamily="18" charset="0"/>
              <a:cs typeface="Times New Roman" panose="02020603050405020304" pitchFamily="18" charset="0"/>
            </a:endParaRPr>
          </a:p>
        </p:txBody>
      </p:sp>
      <p:sp>
        <p:nvSpPr>
          <p:cNvPr id="7" name="Oval 6"/>
          <p:cNvSpPr/>
          <p:nvPr/>
        </p:nvSpPr>
        <p:spPr>
          <a:xfrm>
            <a:off x="2137894" y="2943539"/>
            <a:ext cx="1134964" cy="11317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Customer service</a:t>
            </a:r>
            <a:endParaRPr lang="en-US" sz="1200" dirty="0">
              <a:latin typeface="Times New Roman" panose="02020603050405020304" pitchFamily="18" charset="0"/>
              <a:cs typeface="Times New Roman" panose="02020603050405020304" pitchFamily="18" charset="0"/>
            </a:endParaRPr>
          </a:p>
        </p:txBody>
      </p:sp>
      <p:sp>
        <p:nvSpPr>
          <p:cNvPr id="8" name="Oval 7"/>
          <p:cNvSpPr/>
          <p:nvPr/>
        </p:nvSpPr>
        <p:spPr>
          <a:xfrm>
            <a:off x="5032227" y="1879143"/>
            <a:ext cx="1059480" cy="10054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Leaders</a:t>
            </a:r>
            <a:endParaRPr lang="en-US" sz="1200" dirty="0">
              <a:latin typeface="Times New Roman" panose="02020603050405020304" pitchFamily="18" charset="0"/>
              <a:cs typeface="Times New Roman" panose="02020603050405020304" pitchFamily="18" charset="0"/>
            </a:endParaRPr>
          </a:p>
        </p:txBody>
      </p:sp>
      <p:sp>
        <p:nvSpPr>
          <p:cNvPr id="9" name="Oval 8"/>
          <p:cNvSpPr/>
          <p:nvPr/>
        </p:nvSpPr>
        <p:spPr>
          <a:xfrm>
            <a:off x="4658931" y="4825285"/>
            <a:ext cx="1110803" cy="116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Marketing</a:t>
            </a:r>
            <a:endParaRPr lang="en-US" sz="1200" dirty="0">
              <a:latin typeface="Times New Roman" panose="02020603050405020304" pitchFamily="18" charset="0"/>
              <a:cs typeface="Times New Roman" panose="02020603050405020304" pitchFamily="18" charset="0"/>
            </a:endParaRPr>
          </a:p>
        </p:txBody>
      </p:sp>
      <p:sp>
        <p:nvSpPr>
          <p:cNvPr id="10" name="Oval 9"/>
          <p:cNvSpPr/>
          <p:nvPr/>
        </p:nvSpPr>
        <p:spPr>
          <a:xfrm>
            <a:off x="2831756" y="4800854"/>
            <a:ext cx="1068134" cy="10869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Sales</a:t>
            </a:r>
            <a:endParaRPr lang="en-US" sz="1200" dirty="0">
              <a:latin typeface="Times New Roman" panose="02020603050405020304" pitchFamily="18" charset="0"/>
              <a:cs typeface="Times New Roman" panose="02020603050405020304" pitchFamily="18" charset="0"/>
            </a:endParaRPr>
          </a:p>
        </p:txBody>
      </p:sp>
      <p:sp>
        <p:nvSpPr>
          <p:cNvPr id="11" name="Oval 10"/>
          <p:cNvSpPr/>
          <p:nvPr/>
        </p:nvSpPr>
        <p:spPr>
          <a:xfrm>
            <a:off x="3442690" y="1970219"/>
            <a:ext cx="1003738" cy="9636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Finance</a:t>
            </a:r>
            <a:endParaRPr lang="en-US" sz="1200"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4100716" y="2884619"/>
            <a:ext cx="465756" cy="618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209338" y="2877629"/>
            <a:ext cx="83548" cy="57617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975796" y="3335628"/>
            <a:ext cx="556630" cy="2331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46627" y="4330296"/>
            <a:ext cx="585799" cy="369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9" idx="0"/>
          </p:cNvCxnSpPr>
          <p:nvPr/>
        </p:nvCxnSpPr>
        <p:spPr>
          <a:xfrm>
            <a:off x="5194730" y="4466705"/>
            <a:ext cx="19603" cy="358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628664" y="4368199"/>
            <a:ext cx="569456" cy="457086"/>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272857" y="3686533"/>
            <a:ext cx="912776" cy="12561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4979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1920</TotalTime>
  <Words>794</Words>
  <Application>Microsoft Office PowerPoint</Application>
  <PresentationFormat>Widescreen</PresentationFormat>
  <Paragraphs>84</Paragraphs>
  <Slides>14</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Trebuchet MS</vt:lpstr>
      <vt:lpstr>Wingdings 3</vt:lpstr>
      <vt:lpstr>Facet</vt:lpstr>
      <vt:lpstr>SOA Strategies for Enterprise X </vt:lpstr>
      <vt:lpstr>Service Identification</vt:lpstr>
      <vt:lpstr>Service Location</vt:lpstr>
      <vt:lpstr>Service Domain Definition</vt:lpstr>
      <vt:lpstr>Service Packaging</vt:lpstr>
      <vt:lpstr>Services Orchestration</vt:lpstr>
      <vt:lpstr>Service Routing</vt:lpstr>
      <vt:lpstr>Service Governance</vt:lpstr>
      <vt:lpstr>Service Messaging Standards Adoption</vt:lpstr>
      <vt:lpstr>Architectural Dimension of SOA</vt:lpstr>
      <vt:lpstr>SOA Logical Architecture</vt:lpstr>
      <vt:lpstr>Service Oriented Application</vt:lpstr>
      <vt:lpstr>Enterprise Application Integration</vt:lpstr>
      <vt:lpstr>Application Leaders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SOA strategies for enterprise x</dc:title>
  <dc:creator>Kingpin</dc:creator>
  <cp:lastModifiedBy>Shannon Mathis</cp:lastModifiedBy>
  <cp:revision>43</cp:revision>
  <dcterms:created xsi:type="dcterms:W3CDTF">2018-12-16T08:01:19Z</dcterms:created>
  <dcterms:modified xsi:type="dcterms:W3CDTF">2018-12-20T14:11:12Z</dcterms:modified>
</cp:coreProperties>
</file>